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8" r:id="rId4"/>
    <p:sldId id="261" r:id="rId5"/>
    <p:sldId id="280" r:id="rId6"/>
    <p:sldId id="281" r:id="rId7"/>
    <p:sldId id="282" r:id="rId8"/>
    <p:sldId id="285" r:id="rId9"/>
    <p:sldId id="274" r:id="rId10"/>
    <p:sldId id="289" r:id="rId11"/>
    <p:sldId id="287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5621" autoAdjust="0"/>
  </p:normalViewPr>
  <p:slideViewPr>
    <p:cSldViewPr>
      <p:cViewPr varScale="1">
        <p:scale>
          <a:sx n="66" d="100"/>
          <a:sy n="66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26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979" cy="465773"/>
          </a:xfrm>
          <a:prstGeom prst="rect">
            <a:avLst/>
          </a:prstGeom>
        </p:spPr>
        <p:txBody>
          <a:bodyPr vert="horz" lIns="91564" tIns="45783" rIns="91564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40"/>
            <a:ext cx="3043979" cy="465773"/>
          </a:xfrm>
          <a:prstGeom prst="rect">
            <a:avLst/>
          </a:prstGeom>
        </p:spPr>
        <p:txBody>
          <a:bodyPr vert="horz" lIns="91564" tIns="45783" rIns="91564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839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200"/>
            </a:lvl1pPr>
          </a:lstStyle>
          <a:p>
            <a:fld id="{31272730-929E-4D71-AE6E-9AB4CF934B3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3" rIns="93304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4" tIns="46653" rIns="93304" bIns="466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3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3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200"/>
            </a:lvl1pPr>
          </a:lstStyle>
          <a:p>
            <a:fld id="{C037DB00-A882-4467-9B11-AD2B07A12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7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0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9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0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538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08">
              <a:lnSpc>
                <a:spcPct val="120000"/>
              </a:lnSpc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08">
              <a:lnSpc>
                <a:spcPct val="120000"/>
              </a:lnSpc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08">
              <a:lnSpc>
                <a:spcPct val="120000"/>
              </a:lnSpc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08">
              <a:lnSpc>
                <a:spcPct val="120000"/>
              </a:lnSpc>
              <a:defRPr/>
            </a:pPr>
            <a:endParaRPr lang="en-US" sz="6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08">
              <a:lnSpc>
                <a:spcPct val="120000"/>
              </a:lnSpc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08">
              <a:lnSpc>
                <a:spcPct val="120000"/>
              </a:lnSpc>
              <a:defRPr/>
            </a:pPr>
            <a:endParaRPr lang="en-US" sz="6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947" y="4422460"/>
            <a:ext cx="5617208" cy="418877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4B5-D94A-4E4D-A576-3A28279505CE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716A-48D5-45C1-837A-F007E63DC84C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CED-15CA-48AE-8B20-94D9343314CB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4CFD-C525-460A-ABFC-8499DBECC9FF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C21-7ED2-4E54-AA98-5A07C4280535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E11-5D3D-4CC1-A1BA-D0FA3CD020A8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1AF0-82A8-4955-8012-8CEB4F659C88}" type="datetime1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7463-D579-481E-A057-7B6E8CE3489A}" type="datetime1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6A9B-06E3-4400-BFFE-E754D0F4F3A8}" type="datetime1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9B6-E40C-4C97-929A-5D3479F85A25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1DB4-400E-4610-980F-CB4D716057E2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2BA721-DE4E-4E5C-B067-5DFAA3088533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769DB9-C0EA-4305-A3A6-3A0888C48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114" y="381000"/>
            <a:ext cx="8240486" cy="1905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itchFamily="34" charset="0"/>
              </a:rPr>
              <a:t>Revised Los Angeles County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itchFamily="34" charset="0"/>
              </a:rPr>
              <a:t>Countywide Siting Element 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19800"/>
            <a:ext cx="80010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  Joe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Bartolata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48006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18, 2016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867" y="32766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cs typeface="Aharoni" pitchFamily="2" charset="-79"/>
              </a:rPr>
              <a:t>Los Angeles County Solid Waste Management Committee/</a:t>
            </a:r>
          </a:p>
          <a:p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cs typeface="Aharoni" pitchFamily="2" charset="-79"/>
              </a:rPr>
              <a:t>Integrated Waste Management Task Force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cs typeface="Aharoni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554480" cy="107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9DB9-C0EA-4305-A3A6-3A0888C481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4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5052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cs typeface="Aharoni" pitchFamily="2" charset="-79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564697" cy="177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Background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4572000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 smtClean="0">
                <a:solidFill>
                  <a:srgbClr val="002060"/>
                </a:solidFill>
              </a:rPr>
              <a:t>Public </a:t>
            </a:r>
            <a:r>
              <a:rPr lang="en-US" sz="2600" b="1" dirty="0">
                <a:solidFill>
                  <a:srgbClr val="002060"/>
                </a:solidFill>
              </a:rPr>
              <a:t>Works released the Initial Study and Notice of Preparation (NOP) of the Draft Environmental Impact Report (Draft EIR) for the CSE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600" b="1" dirty="0">
                <a:solidFill>
                  <a:srgbClr val="002060"/>
                </a:solidFill>
              </a:rPr>
              <a:t>Six public scoping meetings were held </a:t>
            </a:r>
            <a:r>
              <a:rPr lang="en-US" sz="2600" b="1" dirty="0" smtClean="0">
                <a:solidFill>
                  <a:srgbClr val="002060"/>
                </a:solidFill>
              </a:rPr>
              <a:t>and comments were received </a:t>
            </a:r>
            <a:r>
              <a:rPr lang="en-US" sz="2600" b="1" dirty="0">
                <a:solidFill>
                  <a:srgbClr val="002060"/>
                </a:solidFill>
              </a:rPr>
              <a:t>from the Task Force </a:t>
            </a:r>
            <a:r>
              <a:rPr lang="en-US" sz="2600" b="1" dirty="0" smtClean="0">
                <a:solidFill>
                  <a:srgbClr val="002060"/>
                </a:solidFill>
              </a:rPr>
              <a:t>and nine </a:t>
            </a:r>
            <a:r>
              <a:rPr lang="en-US" sz="2600" b="1" dirty="0">
                <a:solidFill>
                  <a:srgbClr val="002060"/>
                </a:solidFill>
              </a:rPr>
              <a:t>responsible agencies.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</a:rPr>
              <a:t>The CSE was revised to reflect recent changes in state law and update the base year.</a:t>
            </a:r>
          </a:p>
          <a:p>
            <a:pPr marL="0" indent="0" algn="just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</a:rPr>
              <a:t>Public Works suspended the preparation of the Draft EIR until revision was completed.</a:t>
            </a:r>
          </a:p>
          <a:p>
            <a:pPr marL="0" indent="0" algn="just"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362200" cy="365125"/>
          </a:xfrm>
        </p:spPr>
        <p:txBody>
          <a:bodyPr/>
          <a:lstStyle/>
          <a:p>
            <a:r>
              <a:rPr lang="en-US" dirty="0" smtClean="0"/>
              <a:t> Environmental Programs Division </a:t>
            </a:r>
            <a:fld id="{E1769DB9-C0EA-4305-A3A6-3A0888C481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63000" cy="11116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Background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11212" r="8553" b="40636"/>
          <a:stretch/>
        </p:blipFill>
        <p:spPr>
          <a:xfrm>
            <a:off x="4419600" y="2249512"/>
            <a:ext cx="4452257" cy="330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9513"/>
            <a:ext cx="3810000" cy="303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362200" cy="365125"/>
          </a:xfrm>
        </p:spPr>
        <p:txBody>
          <a:bodyPr/>
          <a:lstStyle/>
          <a:p>
            <a:r>
              <a:rPr lang="en-US" dirty="0"/>
              <a:t> Environmental Programs Division </a:t>
            </a:r>
            <a:fld id="{E1769DB9-C0EA-4305-A3A6-3A0888C481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63000" cy="11116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Key Revisions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82296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smtClean="0">
                <a:solidFill>
                  <a:srgbClr val="002060"/>
                </a:solidFill>
              </a:rPr>
              <a:t>Updated </a:t>
            </a:r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base </a:t>
            </a:r>
            <a:r>
              <a:rPr lang="en-US" b="1" dirty="0">
                <a:solidFill>
                  <a:srgbClr val="002060"/>
                </a:solidFill>
              </a:rPr>
              <a:t>year of </a:t>
            </a:r>
            <a:r>
              <a:rPr lang="en-US" b="1" dirty="0" smtClean="0">
                <a:solidFill>
                  <a:srgbClr val="002060"/>
                </a:solidFill>
              </a:rPr>
              <a:t>2014</a:t>
            </a:r>
          </a:p>
          <a:p>
            <a:pPr lvl="1">
              <a:buClr>
                <a:schemeClr val="accent1"/>
              </a:buClr>
              <a:buSzPct val="65000"/>
              <a:buFont typeface="Wingdings" panose="05000000000000000000" pitchFamily="2" charset="2"/>
              <a:buChar char="£"/>
            </a:pPr>
            <a:r>
              <a:rPr lang="en-US" dirty="0" smtClean="0">
                <a:solidFill>
                  <a:srgbClr val="002060"/>
                </a:solidFill>
              </a:rPr>
              <a:t>Disposal data and solid waste facilities information</a:t>
            </a:r>
          </a:p>
          <a:p>
            <a:pPr marL="457200" lvl="1" indent="0">
              <a:buClr>
                <a:schemeClr val="accent1"/>
              </a:buClr>
              <a:buSzPct val="65000"/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Considered </a:t>
            </a:r>
            <a:r>
              <a:rPr lang="en-US" b="1" dirty="0">
                <a:solidFill>
                  <a:srgbClr val="002060"/>
                </a:solidFill>
              </a:rPr>
              <a:t>the impacts of current legislation: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</a:pPr>
            <a:r>
              <a:rPr lang="en-US" dirty="0">
                <a:solidFill>
                  <a:srgbClr val="002060"/>
                </a:solidFill>
              </a:rPr>
              <a:t>Mandatory commercial recycling (</a:t>
            </a:r>
            <a:r>
              <a:rPr lang="en-US" b="1" dirty="0">
                <a:solidFill>
                  <a:srgbClr val="002060"/>
                </a:solidFill>
              </a:rPr>
              <a:t>AB 341</a:t>
            </a:r>
            <a:r>
              <a:rPr lang="en-US" dirty="0">
                <a:solidFill>
                  <a:srgbClr val="002060"/>
                </a:solidFill>
              </a:rPr>
              <a:t>), 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</a:pPr>
            <a:r>
              <a:rPr lang="en-US" dirty="0">
                <a:solidFill>
                  <a:srgbClr val="002060"/>
                </a:solidFill>
              </a:rPr>
              <a:t>Diversion of organic waste from landfills through organics recycling programs (</a:t>
            </a:r>
            <a:r>
              <a:rPr lang="en-US" b="1" dirty="0">
                <a:solidFill>
                  <a:srgbClr val="002060"/>
                </a:solidFill>
              </a:rPr>
              <a:t>AB 1826</a:t>
            </a:r>
            <a:r>
              <a:rPr lang="en-US" dirty="0">
                <a:solidFill>
                  <a:srgbClr val="002060"/>
                </a:solidFill>
              </a:rPr>
              <a:t>),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</a:pPr>
            <a:r>
              <a:rPr lang="en-US" dirty="0" smtClean="0">
                <a:solidFill>
                  <a:srgbClr val="002060"/>
                </a:solidFill>
              </a:rPr>
              <a:t>Prohibition on local disposal limits (</a:t>
            </a:r>
            <a:r>
              <a:rPr lang="en-US" b="1" dirty="0" smtClean="0">
                <a:solidFill>
                  <a:srgbClr val="002060"/>
                </a:solidFill>
              </a:rPr>
              <a:t>AB 845</a:t>
            </a:r>
            <a:r>
              <a:rPr lang="en-US" dirty="0" smtClean="0">
                <a:solidFill>
                  <a:srgbClr val="002060"/>
                </a:solidFill>
              </a:rPr>
              <a:t>), </a:t>
            </a:r>
          </a:p>
          <a:p>
            <a:pPr lvl="1"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</a:pPr>
            <a:r>
              <a:rPr lang="en-US" dirty="0" smtClean="0">
                <a:solidFill>
                  <a:srgbClr val="002060"/>
                </a:solidFill>
              </a:rPr>
              <a:t>Engineered </a:t>
            </a:r>
            <a:r>
              <a:rPr lang="en-US" dirty="0">
                <a:solidFill>
                  <a:srgbClr val="002060"/>
                </a:solidFill>
              </a:rPr>
              <a:t>Municipal Solid Waste (EMSW) conversion and facilities (</a:t>
            </a:r>
            <a:r>
              <a:rPr lang="en-US" b="1" dirty="0">
                <a:solidFill>
                  <a:srgbClr val="002060"/>
                </a:solidFill>
              </a:rPr>
              <a:t>AB 1126</a:t>
            </a:r>
            <a:r>
              <a:rPr lang="en-US" dirty="0">
                <a:solidFill>
                  <a:srgbClr val="002060"/>
                </a:solidFill>
              </a:rPr>
              <a:t>).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000" b="1" dirty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Revised some definitions of terms accordingly based on current legislation.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438400" cy="365125"/>
          </a:xfrm>
        </p:spPr>
        <p:txBody>
          <a:bodyPr/>
          <a:lstStyle/>
          <a:p>
            <a:r>
              <a:rPr lang="en-US" dirty="0"/>
              <a:t> Environmental Programs Division </a:t>
            </a:r>
            <a:fld id="{E1769DB9-C0EA-4305-A3A6-3A0888C481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1"/>
            <a:ext cx="2173704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Chapter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Revisions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8247" y="1524000"/>
            <a:ext cx="640882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400" b="1" dirty="0" smtClean="0">
                <a:solidFill>
                  <a:srgbClr val="002060"/>
                </a:solidFill>
              </a:rPr>
              <a:t>Chapter 2 – Goals and Policies</a:t>
            </a:r>
          </a:p>
          <a:p>
            <a:pPr marL="400050" lvl="2" indent="0" algn="just">
              <a:buClr>
                <a:schemeClr val="accent1"/>
              </a:buClr>
              <a:buSzPct val="75000"/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Updated </a:t>
            </a:r>
            <a:r>
              <a:rPr lang="en-US" sz="2200" b="1" dirty="0">
                <a:solidFill>
                  <a:srgbClr val="002060"/>
                </a:solidFill>
              </a:rPr>
              <a:t>some of the goals and policies to reflect current regulatory changes such as the </a:t>
            </a:r>
            <a:r>
              <a:rPr lang="en-US" sz="2200" b="1" dirty="0" smtClean="0">
                <a:solidFill>
                  <a:srgbClr val="002060"/>
                </a:solidFill>
              </a:rPr>
              <a:t>following: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Revised </a:t>
            </a:r>
            <a:r>
              <a:rPr lang="en-US" sz="2000" b="1" dirty="0" smtClean="0">
                <a:solidFill>
                  <a:srgbClr val="002060"/>
                </a:solidFill>
              </a:rPr>
              <a:t>Goal No. 4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to include </a:t>
            </a:r>
            <a:r>
              <a:rPr lang="en-US" sz="2000" dirty="0" smtClean="0">
                <a:solidFill>
                  <a:srgbClr val="002060"/>
                </a:solidFill>
              </a:rPr>
              <a:t>the recycling </a:t>
            </a:r>
            <a:r>
              <a:rPr lang="en-US" sz="2000" dirty="0">
                <a:solidFill>
                  <a:srgbClr val="002060"/>
                </a:solidFill>
              </a:rPr>
              <a:t>of organic materials from the waste stream; 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Added </a:t>
            </a:r>
            <a:r>
              <a:rPr lang="en-US" sz="2000" b="1" dirty="0" smtClean="0">
                <a:solidFill>
                  <a:srgbClr val="002060"/>
                </a:solidFill>
              </a:rPr>
              <a:t>Policy No. 4.3</a:t>
            </a:r>
            <a:r>
              <a:rPr lang="en-US" sz="2000" dirty="0" smtClean="0">
                <a:solidFill>
                  <a:srgbClr val="002060"/>
                </a:solidFill>
              </a:rPr>
              <a:t> for developing a </a:t>
            </a:r>
            <a:r>
              <a:rPr lang="en-US" sz="2000" dirty="0">
                <a:solidFill>
                  <a:srgbClr val="002060"/>
                </a:solidFill>
              </a:rPr>
              <a:t>countywide organics management plan;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Revised </a:t>
            </a:r>
            <a:r>
              <a:rPr lang="en-US" sz="2000" b="1" dirty="0" smtClean="0">
                <a:solidFill>
                  <a:srgbClr val="002060"/>
                </a:solidFill>
              </a:rPr>
              <a:t>Policy No. 4.5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regarding the use of </a:t>
            </a:r>
            <a:r>
              <a:rPr lang="en-US" sz="2000" dirty="0" smtClean="0">
                <a:solidFill>
                  <a:srgbClr val="002060"/>
                </a:solidFill>
              </a:rPr>
              <a:t>green waste as alternative </a:t>
            </a:r>
            <a:r>
              <a:rPr lang="en-US" sz="2000" dirty="0">
                <a:solidFill>
                  <a:srgbClr val="002060"/>
                </a:solidFill>
              </a:rPr>
              <a:t>daily </a:t>
            </a:r>
            <a:r>
              <a:rPr lang="en-US" sz="2000" dirty="0" smtClean="0">
                <a:solidFill>
                  <a:srgbClr val="002060"/>
                </a:solidFill>
              </a:rPr>
              <a:t>cover; and </a:t>
            </a:r>
            <a:endParaRPr lang="en-US" sz="2000" dirty="0">
              <a:solidFill>
                <a:srgbClr val="002060"/>
              </a:solidFill>
            </a:endParaRP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Added </a:t>
            </a:r>
            <a:r>
              <a:rPr lang="en-US" sz="2000" b="1" dirty="0" smtClean="0">
                <a:solidFill>
                  <a:srgbClr val="002060"/>
                </a:solidFill>
              </a:rPr>
              <a:t>Policy No. 5.1</a:t>
            </a:r>
            <a:r>
              <a:rPr lang="en-US" sz="2000" dirty="0" smtClean="0">
                <a:solidFill>
                  <a:srgbClr val="002060"/>
                </a:solidFill>
              </a:rPr>
              <a:t> for </a:t>
            </a:r>
            <a:r>
              <a:rPr lang="en-US" sz="2000" dirty="0">
                <a:solidFill>
                  <a:srgbClr val="002060"/>
                </a:solidFill>
              </a:rPr>
              <a:t>developing a </a:t>
            </a:r>
            <a:r>
              <a:rPr lang="en-US" sz="2000" dirty="0" smtClean="0">
                <a:solidFill>
                  <a:srgbClr val="002060"/>
                </a:solidFill>
              </a:rPr>
              <a:t>regional operational </a:t>
            </a:r>
            <a:r>
              <a:rPr lang="en-US" sz="2000" dirty="0">
                <a:solidFill>
                  <a:srgbClr val="002060"/>
                </a:solidFill>
              </a:rPr>
              <a:t>area mass debris </a:t>
            </a:r>
            <a:r>
              <a:rPr lang="en-US" sz="2000" dirty="0" smtClean="0">
                <a:solidFill>
                  <a:srgbClr val="002060"/>
                </a:solidFill>
              </a:rPr>
              <a:t>management plan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362200" cy="365125"/>
          </a:xfrm>
        </p:spPr>
        <p:txBody>
          <a:bodyPr/>
          <a:lstStyle/>
          <a:p>
            <a:r>
              <a:rPr lang="en-US" dirty="0"/>
              <a:t> Environmental Programs Division </a:t>
            </a:r>
            <a:fld id="{E1769DB9-C0EA-4305-A3A6-3A0888C481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Chapter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Revisions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4582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400" b="1" dirty="0" smtClean="0">
                <a:solidFill>
                  <a:srgbClr val="002060"/>
                </a:solidFill>
              </a:rPr>
              <a:t>Chapter 4 – Current Disposal Rate and Assessment of Disposal Capacity Needs</a:t>
            </a:r>
          </a:p>
          <a:p>
            <a:pPr marL="400050" lvl="2" indent="0" algn="just">
              <a:buClr>
                <a:schemeClr val="accent1"/>
              </a:buClr>
              <a:buSzPct val="75000"/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Updated Scenario Analysis: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Existing in-County solid waste disposal facilities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Increase in diversion rate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Potential expansions of existing in-County landfills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Potential alternative technology capacity</a:t>
            </a: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Out-of-County disposal</a:t>
            </a:r>
            <a:endParaRPr lang="en-US" sz="2000" dirty="0">
              <a:solidFill>
                <a:srgbClr val="002060"/>
              </a:solidFill>
            </a:endParaRPr>
          </a:p>
          <a:p>
            <a:pPr marL="1200150" lvl="3" indent="-342900" algn="just"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endParaRPr lang="en-US" sz="1000" b="1" dirty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Considered </a:t>
            </a:r>
            <a:r>
              <a:rPr lang="en-US" sz="2200" b="1" dirty="0">
                <a:solidFill>
                  <a:srgbClr val="002060"/>
                </a:solidFill>
              </a:rPr>
              <a:t>the implications of </a:t>
            </a:r>
            <a:r>
              <a:rPr lang="en-US" sz="2200" b="1" dirty="0" err="1">
                <a:solidFill>
                  <a:srgbClr val="002060"/>
                </a:solidFill>
              </a:rPr>
              <a:t>CalRecycle’s</a:t>
            </a:r>
            <a:r>
              <a:rPr lang="en-US" sz="2200" b="1" dirty="0">
                <a:solidFill>
                  <a:srgbClr val="002060"/>
                </a:solidFill>
              </a:rPr>
              <a:t> “State of Disposal in California” and “State of Recycling in California” reports on the Countywide diversion and disposal quantities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1000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362200" cy="365125"/>
          </a:xfrm>
        </p:spPr>
        <p:txBody>
          <a:bodyPr/>
          <a:lstStyle/>
          <a:p>
            <a:r>
              <a:rPr lang="en-US" dirty="0"/>
              <a:t> Environmental Programs Division </a:t>
            </a:r>
            <a:fld id="{E1769DB9-C0EA-4305-A3A6-3A0888C481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Chapter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Revisions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7714" y="1524000"/>
            <a:ext cx="87630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400" b="1" dirty="0" smtClean="0">
                <a:solidFill>
                  <a:srgbClr val="002060"/>
                </a:solidFill>
              </a:rPr>
              <a:t>Chapter 5 – Alternative Technologies</a:t>
            </a:r>
          </a:p>
          <a:p>
            <a:pPr marL="400050" lvl="2" indent="0" algn="just">
              <a:buClr>
                <a:schemeClr val="accent1"/>
              </a:buClr>
              <a:buSzPct val="75000"/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Included information on </a:t>
            </a:r>
            <a:r>
              <a:rPr lang="en-US" sz="2000" b="1" dirty="0" smtClean="0">
                <a:solidFill>
                  <a:srgbClr val="002060"/>
                </a:solidFill>
              </a:rPr>
              <a:t>SB 498 (Biomass Conversion)</a:t>
            </a:r>
            <a:endParaRPr lang="en-US" sz="2000" b="1" dirty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endParaRPr lang="en-US" sz="1000" b="1" dirty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Provided update and clarification on the alternative technology processes. </a:t>
            </a:r>
            <a:endParaRPr lang="en-US" sz="1000" b="1" dirty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Included </a:t>
            </a:r>
            <a:r>
              <a:rPr lang="en-US" sz="2000" b="1" dirty="0" smtClean="0">
                <a:solidFill>
                  <a:srgbClr val="002060"/>
                </a:solidFill>
              </a:rPr>
              <a:t>the </a:t>
            </a:r>
            <a:r>
              <a:rPr lang="en-US" sz="2000" b="1" dirty="0">
                <a:solidFill>
                  <a:srgbClr val="002060"/>
                </a:solidFill>
              </a:rPr>
              <a:t>City of </a:t>
            </a:r>
            <a:r>
              <a:rPr lang="en-US" sz="2000" b="1" dirty="0" smtClean="0">
                <a:solidFill>
                  <a:srgbClr val="002060"/>
                </a:solidFill>
              </a:rPr>
              <a:t>LA’s </a:t>
            </a:r>
            <a:r>
              <a:rPr lang="en-US" sz="2000" b="1" dirty="0">
                <a:solidFill>
                  <a:srgbClr val="002060"/>
                </a:solidFill>
              </a:rPr>
              <a:t>“Solid Waste Integrated Resource Plan (SWIRP</a:t>
            </a:r>
            <a:r>
              <a:rPr lang="en-US" sz="2000" b="1" dirty="0" smtClean="0">
                <a:solidFill>
                  <a:srgbClr val="002060"/>
                </a:solidFill>
              </a:rPr>
              <a:t>)”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4430891"/>
            <a:ext cx="3617081" cy="1838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19602"/>
            <a:ext cx="1554480" cy="1838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362200" cy="365125"/>
          </a:xfrm>
        </p:spPr>
        <p:txBody>
          <a:bodyPr/>
          <a:lstStyle/>
          <a:p>
            <a:r>
              <a:rPr lang="en-US" dirty="0"/>
              <a:t> Environmental Programs Division </a:t>
            </a:r>
            <a:fld id="{E1769DB9-C0EA-4305-A3A6-3A0888C4816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http://www.theecologist.org/siteimage/scale/800/600/827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2"/>
            <a:ext cx="2194560" cy="184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Chapter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Revisions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7714" y="1524000"/>
            <a:ext cx="87630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400" b="1" dirty="0" smtClean="0">
                <a:solidFill>
                  <a:srgbClr val="002060"/>
                </a:solidFill>
              </a:rPr>
              <a:t>Chapter 9 – Out-of-County Disposal</a:t>
            </a:r>
          </a:p>
          <a:p>
            <a:pPr marL="400050" lvl="2" indent="0" algn="just">
              <a:buClr>
                <a:schemeClr val="accent1"/>
              </a:buClr>
              <a:buSzPct val="75000"/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r>
              <a:rPr lang="en-US" sz="2200" b="1" dirty="0" smtClean="0">
                <a:solidFill>
                  <a:srgbClr val="002060"/>
                </a:solidFill>
              </a:rPr>
              <a:t>Removed </a:t>
            </a:r>
            <a:r>
              <a:rPr lang="en-US" sz="2200" b="1" dirty="0">
                <a:solidFill>
                  <a:srgbClr val="002060"/>
                </a:solidFill>
              </a:rPr>
              <a:t>Eagle Mountain Landfill </a:t>
            </a:r>
            <a:r>
              <a:rPr lang="en-US" sz="2200" b="1" dirty="0" smtClean="0">
                <a:solidFill>
                  <a:srgbClr val="002060"/>
                </a:solidFill>
              </a:rPr>
              <a:t>information</a:t>
            </a: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Clr>
                <a:schemeClr val="accent1"/>
              </a:buClr>
              <a:buSzPct val="75000"/>
              <a:buFont typeface="Wingdings" panose="05000000000000000000" pitchFamily="2" charset="2"/>
              <a:buChar char=""/>
            </a:pP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7" y="3752144"/>
            <a:ext cx="3200400" cy="213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89" y="3752144"/>
            <a:ext cx="1828800" cy="213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22" y="3752144"/>
            <a:ext cx="2468880" cy="213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438400" cy="365125"/>
          </a:xfrm>
        </p:spPr>
        <p:txBody>
          <a:bodyPr/>
          <a:lstStyle/>
          <a:p>
            <a:r>
              <a:rPr lang="en-US" dirty="0"/>
              <a:t> Environmental Programs Division </a:t>
            </a:r>
            <a:fld id="{E1769DB9-C0EA-4305-A3A6-3A0888C481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77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Steps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34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Consideration of the Prelim Draft CSE from the Task Force</a:t>
            </a:r>
          </a:p>
          <a:p>
            <a:endParaRPr lang="en-US" sz="10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Resume the preparation of the Draft EIR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Release the Prelim Draft CSE and Draft EIR for public, cities, and agency review</a:t>
            </a:r>
          </a:p>
          <a:p>
            <a:pPr lvl="1"/>
            <a:endParaRPr lang="en-US" sz="2400" b="1" dirty="0" smtClean="0">
              <a:solidFill>
                <a:srgbClr val="002060"/>
              </a:solidFill>
            </a:endParaRPr>
          </a:p>
          <a:p>
            <a:pPr lvl="1"/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3622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Environmental Programs Division </a:t>
            </a:r>
            <a:fld id="{F7366BB4-7870-408D-916C-5695E8F55455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5793</TotalTime>
  <Words>469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Decatur</vt:lpstr>
      <vt:lpstr>Revised Los Angeles County  Countywide Siting Element </vt:lpstr>
      <vt:lpstr>Background</vt:lpstr>
      <vt:lpstr>Background</vt:lpstr>
      <vt:lpstr>Key Revisions</vt:lpstr>
      <vt:lpstr>Chapter Revisions</vt:lpstr>
      <vt:lpstr>Chapter Revisions</vt:lpstr>
      <vt:lpstr>Chapter Revisions</vt:lpstr>
      <vt:lpstr>Chapter Revisions</vt:lpstr>
      <vt:lpstr>Next Steps</vt:lpstr>
      <vt:lpstr>PowerPoint Presentation</vt:lpstr>
      <vt:lpstr>Thank you.</vt:lpstr>
    </vt:vector>
  </TitlesOfParts>
  <Company>County of Los Angeles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of the  Revised Los Angeles County  Countywide Siting Element</dc:title>
  <dc:creator>Bartolata, Joe</dc:creator>
  <cp:lastModifiedBy>Parra, Juan</cp:lastModifiedBy>
  <cp:revision>286</cp:revision>
  <cp:lastPrinted>2016-02-17T16:22:00Z</cp:lastPrinted>
  <dcterms:created xsi:type="dcterms:W3CDTF">2012-11-13T18:51:46Z</dcterms:created>
  <dcterms:modified xsi:type="dcterms:W3CDTF">2016-03-10T23:28:11Z</dcterms:modified>
</cp:coreProperties>
</file>